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2824227-47AB-4CE7-A747-FE6330C06AEB}" type="datetimeFigureOut">
              <a:rPr lang="es-ES" smtClean="0"/>
              <a:t>13/05/2023</a:t>
            </a:fld>
            <a:endParaRPr lang="es-ES"/>
          </a:p>
        </p:txBody>
      </p:sp>
      <p:sp>
        <p:nvSpPr>
          <p:cNvPr id="5" name="Footer Placeholder 4"/>
          <p:cNvSpPr>
            <a:spLocks noGrp="1"/>
          </p:cNvSpPr>
          <p:nvPr>
            <p:ph type="ftr" sz="quarter" idx="11"/>
          </p:nvPr>
        </p:nvSpPr>
        <p:spPr>
          <a:xfrm>
            <a:off x="1876424" y="5410201"/>
            <a:ext cx="5124886" cy="365125"/>
          </a:xfrm>
        </p:spPr>
        <p:txBody>
          <a:bodyPr/>
          <a:lstStyle/>
          <a:p>
            <a:endParaRPr lang="es-ES"/>
          </a:p>
        </p:txBody>
      </p:sp>
      <p:sp>
        <p:nvSpPr>
          <p:cNvPr id="6" name="Slide Number Placeholder 5"/>
          <p:cNvSpPr>
            <a:spLocks noGrp="1"/>
          </p:cNvSpPr>
          <p:nvPr>
            <p:ph type="sldNum" sz="quarter" idx="12"/>
          </p:nvPr>
        </p:nvSpPr>
        <p:spPr>
          <a:xfrm>
            <a:off x="9896911" y="5410199"/>
            <a:ext cx="771089" cy="365125"/>
          </a:xfrm>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80159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13/05/2023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02108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13/05/2023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1502184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13/05/2023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6641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13/05/2023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807219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12824227-47AB-4CE7-A747-FE6330C06AEB}" type="datetimeFigureOut">
              <a:rPr lang="es-ES" smtClean="0"/>
              <a:t>13/05/2023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913123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12824227-47AB-4CE7-A747-FE6330C06AEB}" type="datetimeFigureOut">
              <a:rPr lang="es-ES" smtClean="0"/>
              <a:t>13/05/2023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1477179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824227-47AB-4CE7-A747-FE6330C06AEB}" type="datetimeFigureOut">
              <a:rPr lang="es-ES" smtClean="0"/>
              <a:t>13/05/2023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944712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824227-47AB-4CE7-A747-FE6330C06AEB}" type="datetimeFigureOut">
              <a:rPr lang="es-ES" smtClean="0"/>
              <a:t>13/05/2023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074005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824227-47AB-4CE7-A747-FE6330C06AEB}" type="datetimeFigureOut">
              <a:rPr lang="es-ES" smtClean="0"/>
              <a:t>13/05/2023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97853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2824227-47AB-4CE7-A747-FE6330C06AEB}" type="datetimeFigureOut">
              <a:rPr lang="es-ES" smtClean="0"/>
              <a:t>13/05/2023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26480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2824227-47AB-4CE7-A747-FE6330C06AEB}" type="datetimeFigureOut">
              <a:rPr lang="es-ES" smtClean="0"/>
              <a:t>13/05/2023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42743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2824227-47AB-4CE7-A747-FE6330C06AEB}" type="datetimeFigureOut">
              <a:rPr lang="es-ES" smtClean="0"/>
              <a:t>13/05/2023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91608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2824227-47AB-4CE7-A747-FE6330C06AEB}" type="datetimeFigureOut">
              <a:rPr lang="es-ES" smtClean="0"/>
              <a:t>13/05/2023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303627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24227-47AB-4CE7-A747-FE6330C06AEB}" type="datetimeFigureOut">
              <a:rPr lang="es-ES" smtClean="0"/>
              <a:t>13/05/2023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10445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13/05/2023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377053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824227-47AB-4CE7-A747-FE6330C06AEB}" type="datetimeFigureOut">
              <a:rPr lang="es-ES" smtClean="0"/>
              <a:t>13/05/2023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5815B91-9440-4AB7-B7EE-CF0BD2AC631D}" type="slidenum">
              <a:rPr lang="es-ES" smtClean="0"/>
              <a:t>‹Nº›</a:t>
            </a:fld>
            <a:endParaRPr lang="es-ES"/>
          </a:p>
        </p:txBody>
      </p:sp>
    </p:spTree>
    <p:extLst>
      <p:ext uri="{BB962C8B-B14F-4D97-AF65-F5344CB8AC3E}">
        <p14:creationId xmlns:p14="http://schemas.microsoft.com/office/powerpoint/2010/main" val="2666522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824227-47AB-4CE7-A747-FE6330C06AEB}" type="datetimeFigureOut">
              <a:rPr lang="es-ES" smtClean="0"/>
              <a:t>13/05/2023</a:t>
            </a:fld>
            <a:endParaRPr lang="es-E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815B91-9440-4AB7-B7EE-CF0BD2AC631D}" type="slidenum">
              <a:rPr lang="es-ES" smtClean="0"/>
              <a:t>‹Nº›</a:t>
            </a:fld>
            <a:endParaRPr lang="es-ES"/>
          </a:p>
        </p:txBody>
      </p:sp>
    </p:spTree>
    <p:extLst>
      <p:ext uri="{BB962C8B-B14F-4D97-AF65-F5344CB8AC3E}">
        <p14:creationId xmlns:p14="http://schemas.microsoft.com/office/powerpoint/2010/main" val="25185064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PPAGabriel/Boletines-PROG/tree/main/TercerTrimestre/ProyectoBD" TargetMode="External"/><Relationship Id="rId1" Type="http://schemas.openxmlformats.org/officeDocument/2006/relationships/slideLayout" Target="../slideLayouts/slideLayout1.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78FAD3E-7E08-7FBD-530B-5B477FC60481}"/>
              </a:ext>
            </a:extLst>
          </p:cNvPr>
          <p:cNvSpPr txBox="1"/>
          <p:nvPr/>
        </p:nvSpPr>
        <p:spPr>
          <a:xfrm>
            <a:off x="1875935" y="1809947"/>
            <a:ext cx="5043340" cy="2308324"/>
          </a:xfrm>
          <a:prstGeom prst="rect">
            <a:avLst/>
          </a:prstGeom>
          <a:noFill/>
        </p:spPr>
        <p:txBody>
          <a:bodyPr wrap="square" rtlCol="0">
            <a:spAutoFit/>
          </a:bodyPr>
          <a:lstStyle/>
          <a:p>
            <a:r>
              <a:rPr lang="es-ES" sz="4800" b="1" dirty="0"/>
              <a:t>MANUAL DE IMPLEMENTACIÓN DE SQL EN JAVA</a:t>
            </a:r>
          </a:p>
        </p:txBody>
      </p:sp>
      <p:pic>
        <p:nvPicPr>
          <p:cNvPr id="1028" name="Picture 4" descr="Plataforma de datos de Microsoft | Microsoft">
            <a:extLst>
              <a:ext uri="{FF2B5EF4-FFF2-40B4-BE49-F238E27FC236}">
                <a16:creationId xmlns:a16="http://schemas.microsoft.com/office/drawing/2014/main" id="{E65EDCFA-F9E6-7610-B065-BAE6F904158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61549" y="827726"/>
            <a:ext cx="5027639" cy="410419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3119162-884A-54CC-9C36-2F71E5391297}"/>
              </a:ext>
            </a:extLst>
          </p:cNvPr>
          <p:cNvSpPr txBox="1"/>
          <p:nvPr/>
        </p:nvSpPr>
        <p:spPr>
          <a:xfrm>
            <a:off x="8220124" y="5480864"/>
            <a:ext cx="3469064" cy="954107"/>
          </a:xfrm>
          <a:prstGeom prst="rect">
            <a:avLst/>
          </a:prstGeom>
          <a:noFill/>
        </p:spPr>
        <p:txBody>
          <a:bodyPr wrap="square" rtlCol="0">
            <a:spAutoFit/>
          </a:bodyPr>
          <a:lstStyle/>
          <a:p>
            <a:r>
              <a:rPr lang="es-ES" sz="2800" b="1" dirty="0"/>
              <a:t>Autor:</a:t>
            </a:r>
          </a:p>
          <a:p>
            <a:r>
              <a:rPr lang="es-ES" sz="2800" b="1" dirty="0"/>
              <a:t>Gabriel A. Pérez P.</a:t>
            </a:r>
          </a:p>
        </p:txBody>
      </p:sp>
    </p:spTree>
    <p:extLst>
      <p:ext uri="{BB962C8B-B14F-4D97-AF65-F5344CB8AC3E}">
        <p14:creationId xmlns:p14="http://schemas.microsoft.com/office/powerpoint/2010/main" val="1494881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2196445" y="1159144"/>
            <a:ext cx="8248454" cy="193899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Ahora nos enfocaremos en la funcionalidad de cada apartado de la interfaz. El presente programa tiene como fin el registrar los datos de los alumnos de DAM I en la base de datos, con la posibilidad de añadir, modificar, eliminar, y consultar en la presente base, siendo estas peticiones visualizadas.</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5" name="Imagen 4">
            <a:extLst>
              <a:ext uri="{FF2B5EF4-FFF2-40B4-BE49-F238E27FC236}">
                <a16:creationId xmlns:a16="http://schemas.microsoft.com/office/drawing/2014/main" id="{F2822498-30C0-6938-D671-6057937DFED5}"/>
              </a:ext>
            </a:extLst>
          </p:cNvPr>
          <p:cNvPicPr>
            <a:picLocks noChangeAspect="1"/>
          </p:cNvPicPr>
          <p:nvPr/>
        </p:nvPicPr>
        <p:blipFill rotWithShape="1">
          <a:blip r:embed="rId2"/>
          <a:srcRect l="12835" t="20619" r="26469" b="29759"/>
          <a:stretch/>
        </p:blipFill>
        <p:spPr>
          <a:xfrm>
            <a:off x="2526384" y="2943521"/>
            <a:ext cx="7400041" cy="3403075"/>
          </a:xfrm>
          <a:prstGeom prst="rect">
            <a:avLst/>
          </a:prstGeom>
        </p:spPr>
      </p:pic>
    </p:spTree>
    <p:extLst>
      <p:ext uri="{BB962C8B-B14F-4D97-AF65-F5344CB8AC3E}">
        <p14:creationId xmlns:p14="http://schemas.microsoft.com/office/powerpoint/2010/main" val="303882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177997"/>
            <a:ext cx="3026003" cy="563231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2">
                    <a:lumMod val="60000"/>
                    <a:lumOff val="40000"/>
                  </a:schemeClr>
                </a:solidFill>
              </a:rPr>
              <a:t>BOTÓN GUARDAR: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Capturamos lo escrito en los campos de datos a ingresar del alumno.</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Declaramos una variable tipo </a:t>
            </a:r>
            <a:r>
              <a:rPr lang="es-ES" sz="2000" b="1" dirty="0" err="1">
                <a:solidFill>
                  <a:schemeClr val="bg2">
                    <a:lumMod val="75000"/>
                  </a:schemeClr>
                </a:solidFill>
              </a:rPr>
              <a:t>Connection</a:t>
            </a:r>
            <a:r>
              <a:rPr lang="es-ES" sz="2000" b="1" dirty="0">
                <a:solidFill>
                  <a:schemeClr val="bg2">
                    <a:lumMod val="75000"/>
                  </a:schemeClr>
                </a:solidFill>
              </a:rPr>
              <a:t>, y en esta guardamos con el resultado de la variable auxiliar (de la clase Conexión) al usar el método conectar() que nosotros desarrollamos.</a:t>
            </a:r>
          </a:p>
          <a:p>
            <a:pPr marL="342900" indent="-342900" algn="just">
              <a:buFont typeface="Arial" panose="020B0604020202020204" pitchFamily="34" charset="0"/>
              <a:buChar char="•"/>
            </a:pPr>
            <a:endParaRPr lang="es-ES" sz="2000" b="1" dirty="0">
              <a:solidFill>
                <a:schemeClr val="bg2">
                  <a:lumMod val="75000"/>
                </a:schemeClr>
              </a:solidFill>
            </a:endParaRP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78A25B00-1919-0486-EF95-776A6501F062}"/>
              </a:ext>
            </a:extLst>
          </p:cNvPr>
          <p:cNvPicPr>
            <a:picLocks noChangeAspect="1"/>
          </p:cNvPicPr>
          <p:nvPr/>
        </p:nvPicPr>
        <p:blipFill rotWithShape="1">
          <a:blip r:embed="rId2"/>
          <a:srcRect l="18015" t="21168" r="14871" b="16902"/>
          <a:stretch/>
        </p:blipFill>
        <p:spPr>
          <a:xfrm>
            <a:off x="4713402" y="1442301"/>
            <a:ext cx="7346625" cy="4247128"/>
          </a:xfrm>
          <a:prstGeom prst="rect">
            <a:avLst/>
          </a:prstGeom>
        </p:spPr>
      </p:pic>
    </p:spTree>
    <p:extLst>
      <p:ext uri="{BB962C8B-B14F-4D97-AF65-F5344CB8AC3E}">
        <p14:creationId xmlns:p14="http://schemas.microsoft.com/office/powerpoint/2010/main" val="332506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130863"/>
            <a:ext cx="3026003" cy="594008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2">
                    <a:lumMod val="60000"/>
                    <a:lumOff val="40000"/>
                  </a:schemeClr>
                </a:solidFill>
              </a:rPr>
              <a:t>BOTÓN GUARDAR:</a:t>
            </a:r>
          </a:p>
          <a:p>
            <a:pPr algn="just"/>
            <a:endParaRPr lang="es-ES" sz="2000" b="1" dirty="0">
              <a:solidFill>
                <a:schemeClr val="accent2">
                  <a:lumMod val="60000"/>
                  <a:lumOff val="40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Usamos la clase </a:t>
            </a:r>
            <a:r>
              <a:rPr lang="es-ES" sz="2000" b="1" dirty="0" err="1">
                <a:solidFill>
                  <a:schemeClr val="bg2">
                    <a:lumMod val="75000"/>
                  </a:schemeClr>
                </a:solidFill>
              </a:rPr>
              <a:t>PreparedStatement</a:t>
            </a:r>
            <a:r>
              <a:rPr lang="es-ES" sz="2000" b="1" dirty="0">
                <a:solidFill>
                  <a:schemeClr val="bg2">
                    <a:lumMod val="75000"/>
                  </a:schemeClr>
                </a:solidFill>
              </a:rPr>
              <a:t>, la cual permite mantener las consultas neutras sin tener en cuenta los parámetros que se les pasa ya que realiza un </a:t>
            </a:r>
            <a:r>
              <a:rPr lang="es-ES" sz="2000" b="1" dirty="0" err="1">
                <a:solidFill>
                  <a:schemeClr val="bg2">
                    <a:lumMod val="75000"/>
                  </a:schemeClr>
                </a:solidFill>
              </a:rPr>
              <a:t>brinding</a:t>
            </a:r>
            <a:r>
              <a:rPr lang="es-ES" sz="2000" b="1" dirty="0">
                <a:solidFill>
                  <a:schemeClr val="bg2">
                    <a:lumMod val="75000"/>
                  </a:schemeClr>
                </a:solidFill>
              </a:rPr>
              <a:t> de ellos.</a:t>
            </a:r>
          </a:p>
          <a:p>
            <a:pPr marL="342900" indent="-342900" algn="just">
              <a:buFont typeface="Arial" panose="020B0604020202020204" pitchFamily="34" charset="0"/>
              <a:buChar char="•"/>
            </a:pPr>
            <a:r>
              <a:rPr lang="es-ES" sz="2000" b="1" dirty="0">
                <a:solidFill>
                  <a:schemeClr val="tx2"/>
                </a:solidFill>
              </a:rPr>
              <a:t>Con su método </a:t>
            </a:r>
            <a:r>
              <a:rPr lang="es-ES" sz="2000" b="1" dirty="0" err="1">
                <a:solidFill>
                  <a:schemeClr val="tx2"/>
                </a:solidFill>
              </a:rPr>
              <a:t>prepareStatement</a:t>
            </a:r>
            <a:r>
              <a:rPr lang="es-ES" sz="2000" b="1" dirty="0">
                <a:solidFill>
                  <a:schemeClr val="tx2"/>
                </a:solidFill>
              </a:rPr>
              <a:t>() los valores que deseamos en qué columna en específico de nuestra tabla “dam1”, con la sentencia INSERT son añadidos.</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78A25B00-1919-0486-EF95-776A6501F062}"/>
              </a:ext>
            </a:extLst>
          </p:cNvPr>
          <p:cNvPicPr>
            <a:picLocks noChangeAspect="1"/>
          </p:cNvPicPr>
          <p:nvPr/>
        </p:nvPicPr>
        <p:blipFill rotWithShape="1">
          <a:blip r:embed="rId2"/>
          <a:srcRect l="18015" t="21168" r="14871" b="16902"/>
          <a:stretch/>
        </p:blipFill>
        <p:spPr>
          <a:xfrm>
            <a:off x="4713402" y="1442301"/>
            <a:ext cx="7346625" cy="4247128"/>
          </a:xfrm>
          <a:prstGeom prst="rect">
            <a:avLst/>
          </a:prstGeom>
        </p:spPr>
      </p:pic>
    </p:spTree>
    <p:extLst>
      <p:ext uri="{BB962C8B-B14F-4D97-AF65-F5344CB8AC3E}">
        <p14:creationId xmlns:p14="http://schemas.microsoft.com/office/powerpoint/2010/main" val="2047918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53245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2">
                    <a:lumMod val="60000"/>
                    <a:lumOff val="40000"/>
                  </a:schemeClr>
                </a:solidFill>
              </a:rPr>
              <a:t>BOTÓN GUARDAR: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Además, cuenta con los métodos set…(), que permiten elegir dicha columna y qué valor vamos a sustituir por las interrogantes en la sentencia.</a:t>
            </a:r>
          </a:p>
          <a:p>
            <a:pPr marL="342900" indent="-342900" algn="just">
              <a:buFont typeface="Arial" panose="020B0604020202020204" pitchFamily="34" charset="0"/>
              <a:buChar char="•"/>
            </a:pPr>
            <a:r>
              <a:rPr lang="es-ES" sz="2000" b="1" dirty="0">
                <a:solidFill>
                  <a:schemeClr val="tx2"/>
                </a:solidFill>
              </a:rPr>
              <a:t>Para actualizar nuestra base empleamos el método </a:t>
            </a:r>
            <a:r>
              <a:rPr lang="es-ES" sz="2000" b="1" dirty="0" err="1">
                <a:solidFill>
                  <a:schemeClr val="tx2"/>
                </a:solidFill>
              </a:rPr>
              <a:t>executeUpdate</a:t>
            </a:r>
            <a:r>
              <a:rPr lang="es-ES" sz="2000" b="1" dirty="0">
                <a:solidFill>
                  <a:schemeClr val="tx2"/>
                </a:solidFill>
              </a:rPr>
              <a:t>(). Cabe destacar que se tratan los errores que puede arrojar SQL también.</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78A25B00-1919-0486-EF95-776A6501F062}"/>
              </a:ext>
            </a:extLst>
          </p:cNvPr>
          <p:cNvPicPr>
            <a:picLocks noChangeAspect="1"/>
          </p:cNvPicPr>
          <p:nvPr/>
        </p:nvPicPr>
        <p:blipFill rotWithShape="1">
          <a:blip r:embed="rId2"/>
          <a:srcRect l="18015" t="21168" r="14871" b="16902"/>
          <a:stretch/>
        </p:blipFill>
        <p:spPr>
          <a:xfrm>
            <a:off x="4713402" y="1442301"/>
            <a:ext cx="7346625" cy="4247128"/>
          </a:xfrm>
          <a:prstGeom prst="rect">
            <a:avLst/>
          </a:prstGeom>
        </p:spPr>
      </p:pic>
    </p:spTree>
    <p:extLst>
      <p:ext uri="{BB962C8B-B14F-4D97-AF65-F5344CB8AC3E}">
        <p14:creationId xmlns:p14="http://schemas.microsoft.com/office/powerpoint/2010/main" val="12132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44012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3"/>
                </a:solidFill>
              </a:rPr>
              <a:t>BOTÓN MODIFICAR: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Para este caso, reciclamos el código, con la diferencia en la sentencia usada en el </a:t>
            </a:r>
            <a:r>
              <a:rPr lang="es-ES" sz="2000" b="1" dirty="0" err="1">
                <a:solidFill>
                  <a:schemeClr val="bg2">
                    <a:lumMod val="75000"/>
                  </a:schemeClr>
                </a:solidFill>
              </a:rPr>
              <a:t>prepareStatement</a:t>
            </a:r>
            <a:r>
              <a:rPr lang="es-ES" sz="2000" b="1" dirty="0">
                <a:solidFill>
                  <a:schemeClr val="bg2">
                    <a:lumMod val="75000"/>
                  </a:schemeClr>
                </a:solidFill>
              </a:rPr>
              <a:t>(), ya que usamos UPDATE para actualizar nuestra tabla, específicamente con el </a:t>
            </a:r>
            <a:r>
              <a:rPr lang="es-ES" sz="2000" b="1" dirty="0" err="1">
                <a:solidFill>
                  <a:schemeClr val="bg2">
                    <a:lumMod val="75000"/>
                  </a:schemeClr>
                </a:solidFill>
              </a:rPr>
              <a:t>nif</a:t>
            </a:r>
            <a:r>
              <a:rPr lang="es-ES" sz="2000" b="1" dirty="0">
                <a:solidFill>
                  <a:schemeClr val="bg2">
                    <a:lumMod val="75000"/>
                  </a:schemeClr>
                </a:solidFill>
              </a:rPr>
              <a:t> (clave primaria) es ubicada en la base de datos la fila del alumno.</a:t>
            </a:r>
          </a:p>
        </p:txBody>
      </p:sp>
      <p:pic>
        <p:nvPicPr>
          <p:cNvPr id="5" name="Imagen 4">
            <a:extLst>
              <a:ext uri="{FF2B5EF4-FFF2-40B4-BE49-F238E27FC236}">
                <a16:creationId xmlns:a16="http://schemas.microsoft.com/office/drawing/2014/main" id="{C3A40079-C14F-3FA8-8701-3D98A01E4113}"/>
              </a:ext>
            </a:extLst>
          </p:cNvPr>
          <p:cNvPicPr>
            <a:picLocks noChangeAspect="1"/>
          </p:cNvPicPr>
          <p:nvPr/>
        </p:nvPicPr>
        <p:blipFill rotWithShape="1">
          <a:blip r:embed="rId2"/>
          <a:srcRect l="18402" t="15086" r="15026" b="12989"/>
          <a:stretch/>
        </p:blipFill>
        <p:spPr>
          <a:xfrm>
            <a:off x="4769962" y="1336282"/>
            <a:ext cx="7126665" cy="4932543"/>
          </a:xfrm>
          <a:prstGeom prst="rect">
            <a:avLst/>
          </a:prstGeom>
        </p:spPr>
      </p:pic>
    </p:spTree>
    <p:extLst>
      <p:ext uri="{BB962C8B-B14F-4D97-AF65-F5344CB8AC3E}">
        <p14:creationId xmlns:p14="http://schemas.microsoft.com/office/powerpoint/2010/main" val="1306241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501675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1">
                    <a:lumMod val="60000"/>
                    <a:lumOff val="40000"/>
                  </a:schemeClr>
                </a:solidFill>
              </a:rPr>
              <a:t>BOTÓN ELIMINAR: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El caso de eliminación es más sencillo, usando la sentencia “DELETE FROM” indicando la tabla y el “WHERE” donde especificamos el </a:t>
            </a:r>
            <a:r>
              <a:rPr lang="es-ES" sz="2000" b="1" dirty="0" err="1">
                <a:solidFill>
                  <a:schemeClr val="bg2">
                    <a:lumMod val="75000"/>
                  </a:schemeClr>
                </a:solidFill>
              </a:rPr>
              <a:t>nif</a:t>
            </a:r>
            <a:r>
              <a:rPr lang="es-ES" sz="2000" b="1" dirty="0">
                <a:solidFill>
                  <a:schemeClr val="bg2">
                    <a:lumMod val="75000"/>
                  </a:schemeClr>
                </a:solidFill>
              </a:rPr>
              <a:t> (siendo nuestra clave primaria) el alumno a eliminar.</a:t>
            </a:r>
          </a:p>
          <a:p>
            <a:pPr marL="342900" indent="-342900" algn="just">
              <a:buFont typeface="Arial" panose="020B0604020202020204" pitchFamily="34" charset="0"/>
              <a:buChar char="•"/>
            </a:pPr>
            <a:r>
              <a:rPr lang="es-ES" sz="2000" b="1" dirty="0">
                <a:solidFill>
                  <a:schemeClr val="tx2"/>
                </a:solidFill>
              </a:rPr>
              <a:t>Es importante tratar también los errores y las condiciones por si existe o no el alumno</a:t>
            </a:r>
          </a:p>
        </p:txBody>
      </p:sp>
      <p:pic>
        <p:nvPicPr>
          <p:cNvPr id="6" name="Imagen 5">
            <a:extLst>
              <a:ext uri="{FF2B5EF4-FFF2-40B4-BE49-F238E27FC236}">
                <a16:creationId xmlns:a16="http://schemas.microsoft.com/office/drawing/2014/main" id="{CCA5A4E4-A476-1B19-08F5-D27ED8A7B316}"/>
              </a:ext>
            </a:extLst>
          </p:cNvPr>
          <p:cNvPicPr>
            <a:picLocks noChangeAspect="1"/>
          </p:cNvPicPr>
          <p:nvPr/>
        </p:nvPicPr>
        <p:blipFill rotWithShape="1">
          <a:blip r:embed="rId2"/>
          <a:srcRect l="16314" t="27217" r="25851" b="17938"/>
          <a:stretch/>
        </p:blipFill>
        <p:spPr>
          <a:xfrm>
            <a:off x="4873658" y="1904215"/>
            <a:ext cx="7051249" cy="3761296"/>
          </a:xfrm>
          <a:prstGeom prst="rect">
            <a:avLst/>
          </a:prstGeom>
        </p:spPr>
      </p:pic>
    </p:spTree>
    <p:extLst>
      <p:ext uri="{BB962C8B-B14F-4D97-AF65-F5344CB8AC3E}">
        <p14:creationId xmlns:p14="http://schemas.microsoft.com/office/powerpoint/2010/main" val="1300759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409342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accent1">
                    <a:lumMod val="60000"/>
                    <a:lumOff val="40000"/>
                  </a:schemeClr>
                </a:solidFill>
              </a:rPr>
              <a:t>BOTÓN ELIMINAR: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Esta condición se realizó con una variable tipo </a:t>
            </a:r>
            <a:r>
              <a:rPr lang="es-ES" sz="2000" b="1" dirty="0" err="1">
                <a:solidFill>
                  <a:schemeClr val="bg2">
                    <a:lumMod val="75000"/>
                  </a:schemeClr>
                </a:solidFill>
              </a:rPr>
              <a:t>integer</a:t>
            </a:r>
            <a:r>
              <a:rPr lang="es-ES" sz="2000" b="1" dirty="0">
                <a:solidFill>
                  <a:schemeClr val="bg2">
                    <a:lumMod val="75000"/>
                  </a:schemeClr>
                </a:solidFill>
              </a:rPr>
              <a:t> “</a:t>
            </a:r>
            <a:r>
              <a:rPr lang="es-ES" sz="2000" b="1" dirty="0" err="1">
                <a:solidFill>
                  <a:schemeClr val="bg2">
                    <a:lumMod val="75000"/>
                  </a:schemeClr>
                </a:solidFill>
              </a:rPr>
              <a:t>verificacion</a:t>
            </a:r>
            <a:r>
              <a:rPr lang="es-ES" sz="2000" b="1" dirty="0">
                <a:solidFill>
                  <a:schemeClr val="bg2">
                    <a:lumMod val="75000"/>
                  </a:schemeClr>
                </a:solidFill>
              </a:rPr>
              <a:t>” como bandera, la cual si obtiene un resultado el método </a:t>
            </a:r>
            <a:r>
              <a:rPr lang="es-ES" sz="2000" b="1" dirty="0" err="1">
                <a:solidFill>
                  <a:schemeClr val="bg2">
                    <a:lumMod val="75000"/>
                  </a:schemeClr>
                </a:solidFill>
              </a:rPr>
              <a:t>executeUpdate</a:t>
            </a:r>
            <a:r>
              <a:rPr lang="es-ES" sz="2000" b="1" dirty="0">
                <a:solidFill>
                  <a:schemeClr val="bg2">
                    <a:lumMod val="75000"/>
                  </a:schemeClr>
                </a:solidFill>
              </a:rPr>
              <a:t>() dará 1, sino, dará 0 y así  arrojar un mensaje según sea el caso.</a:t>
            </a:r>
            <a:endParaRPr lang="es-ES" sz="2000" b="1" dirty="0">
              <a:solidFill>
                <a:schemeClr val="tx2"/>
              </a:solidFill>
            </a:endParaRPr>
          </a:p>
        </p:txBody>
      </p:sp>
      <p:pic>
        <p:nvPicPr>
          <p:cNvPr id="6" name="Imagen 5">
            <a:extLst>
              <a:ext uri="{FF2B5EF4-FFF2-40B4-BE49-F238E27FC236}">
                <a16:creationId xmlns:a16="http://schemas.microsoft.com/office/drawing/2014/main" id="{CCA5A4E4-A476-1B19-08F5-D27ED8A7B316}"/>
              </a:ext>
            </a:extLst>
          </p:cNvPr>
          <p:cNvPicPr>
            <a:picLocks noChangeAspect="1"/>
          </p:cNvPicPr>
          <p:nvPr/>
        </p:nvPicPr>
        <p:blipFill rotWithShape="1">
          <a:blip r:embed="rId2"/>
          <a:srcRect l="16314" t="27217" r="25851" b="17938"/>
          <a:stretch/>
        </p:blipFill>
        <p:spPr>
          <a:xfrm>
            <a:off x="4873658" y="1904215"/>
            <a:ext cx="7051249" cy="3761296"/>
          </a:xfrm>
          <a:prstGeom prst="rect">
            <a:avLst/>
          </a:prstGeom>
        </p:spPr>
      </p:pic>
    </p:spTree>
    <p:extLst>
      <p:ext uri="{BB962C8B-B14F-4D97-AF65-F5344CB8AC3E}">
        <p14:creationId xmlns:p14="http://schemas.microsoft.com/office/powerpoint/2010/main" val="1797180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026003" cy="53245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tx1">
                    <a:lumMod val="85000"/>
                  </a:schemeClr>
                </a:solidFill>
              </a:rPr>
              <a:t>BOTÓN BUSCAR:</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Empleamos una nueva clase llamada </a:t>
            </a:r>
            <a:r>
              <a:rPr lang="es-ES" sz="2000" b="1" dirty="0" err="1">
                <a:solidFill>
                  <a:schemeClr val="bg2">
                    <a:lumMod val="75000"/>
                  </a:schemeClr>
                </a:solidFill>
              </a:rPr>
              <a:t>ResultSet</a:t>
            </a:r>
            <a:r>
              <a:rPr lang="es-ES" sz="2000" b="1" dirty="0">
                <a:solidFill>
                  <a:schemeClr val="bg2">
                    <a:lumMod val="75000"/>
                  </a:schemeClr>
                </a:solidFill>
              </a:rPr>
              <a:t>, la cual proporciona varios métodos para obtener los datos de columna correspondientes a una fila. De esta manera con la sentencia </a:t>
            </a:r>
            <a:r>
              <a:rPr lang="es-ES" sz="2000" b="1" dirty="0">
                <a:solidFill>
                  <a:schemeClr val="tx2"/>
                </a:solidFill>
              </a:rPr>
              <a:t>“SELECT”, en una variable de este tipo capturamos cada uno de los valores de la columna y poder mostrarlos.</a:t>
            </a:r>
          </a:p>
        </p:txBody>
      </p:sp>
      <p:pic>
        <p:nvPicPr>
          <p:cNvPr id="5" name="Imagen 4">
            <a:extLst>
              <a:ext uri="{FF2B5EF4-FFF2-40B4-BE49-F238E27FC236}">
                <a16:creationId xmlns:a16="http://schemas.microsoft.com/office/drawing/2014/main" id="{2A8D1DBF-959D-44B3-4292-0BD52EEA7934}"/>
              </a:ext>
            </a:extLst>
          </p:cNvPr>
          <p:cNvPicPr>
            <a:picLocks noChangeAspect="1"/>
          </p:cNvPicPr>
          <p:nvPr/>
        </p:nvPicPr>
        <p:blipFill rotWithShape="1">
          <a:blip r:embed="rId2"/>
          <a:srcRect l="17088" t="21993" r="28247" b="14502"/>
          <a:stretch/>
        </p:blipFill>
        <p:spPr>
          <a:xfrm>
            <a:off x="5071621" y="1611984"/>
            <a:ext cx="6664750" cy="4355184"/>
          </a:xfrm>
          <a:prstGeom prst="rect">
            <a:avLst/>
          </a:prstGeom>
        </p:spPr>
      </p:pic>
    </p:spTree>
    <p:extLst>
      <p:ext uri="{BB962C8B-B14F-4D97-AF65-F5344CB8AC3E}">
        <p14:creationId xmlns:p14="http://schemas.microsoft.com/office/powerpoint/2010/main" val="85395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195685" cy="255454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rgbClr val="FFFF00"/>
                </a:solidFill>
              </a:rPr>
              <a:t>BOTÓN CONEXIÓN Y DESCONEXIÓN:</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Con la variable auxiliar tipo Conexión llamamos la clase tanto conectar como desconectar respectivamente. </a:t>
            </a:r>
            <a:endParaRPr lang="es-ES" sz="2000" b="1" dirty="0">
              <a:solidFill>
                <a:schemeClr val="tx2"/>
              </a:solidFill>
            </a:endParaRPr>
          </a:p>
        </p:txBody>
      </p:sp>
      <p:pic>
        <p:nvPicPr>
          <p:cNvPr id="6" name="Imagen 5">
            <a:extLst>
              <a:ext uri="{FF2B5EF4-FFF2-40B4-BE49-F238E27FC236}">
                <a16:creationId xmlns:a16="http://schemas.microsoft.com/office/drawing/2014/main" id="{6C72370C-45B0-4C93-B57D-78CC19759AD9}"/>
              </a:ext>
            </a:extLst>
          </p:cNvPr>
          <p:cNvPicPr>
            <a:picLocks noChangeAspect="1"/>
          </p:cNvPicPr>
          <p:nvPr/>
        </p:nvPicPr>
        <p:blipFill rotWithShape="1">
          <a:blip r:embed="rId2"/>
          <a:srcRect l="16392" t="38350" r="27320" b="29622"/>
          <a:stretch/>
        </p:blipFill>
        <p:spPr>
          <a:xfrm>
            <a:off x="4883084" y="1680327"/>
            <a:ext cx="6862714" cy="2196446"/>
          </a:xfrm>
          <a:prstGeom prst="rect">
            <a:avLst/>
          </a:prstGeom>
        </p:spPr>
      </p:pic>
      <p:sp>
        <p:nvSpPr>
          <p:cNvPr id="7" name="CuadroTexto 6">
            <a:extLst>
              <a:ext uri="{FF2B5EF4-FFF2-40B4-BE49-F238E27FC236}">
                <a16:creationId xmlns:a16="http://schemas.microsoft.com/office/drawing/2014/main" id="{A265DE6C-ECDC-F81A-8A6A-61D6A37AED41}"/>
              </a:ext>
            </a:extLst>
          </p:cNvPr>
          <p:cNvSpPr txBox="1"/>
          <p:nvPr/>
        </p:nvSpPr>
        <p:spPr>
          <a:xfrm>
            <a:off x="1833515" y="4096384"/>
            <a:ext cx="7998642" cy="132343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Adicionalmente, en los métodos anteriores existía una condición que comprobaba el valor de una variable </a:t>
            </a:r>
            <a:r>
              <a:rPr lang="es-ES" sz="2000" b="1" dirty="0" err="1">
                <a:solidFill>
                  <a:schemeClr val="bg2">
                    <a:lumMod val="75000"/>
                  </a:schemeClr>
                </a:solidFill>
              </a:rPr>
              <a:t>integer</a:t>
            </a:r>
            <a:r>
              <a:rPr lang="es-ES" sz="2000" b="1" dirty="0">
                <a:solidFill>
                  <a:schemeClr val="bg2">
                    <a:lumMod val="75000"/>
                  </a:schemeClr>
                </a:solidFill>
              </a:rPr>
              <a:t> “comprobación”. Esta depende de si la base está conectada o no, por lo que requiere de estos botones.</a:t>
            </a:r>
            <a:endParaRPr lang="es-ES" sz="2000" b="1" dirty="0">
              <a:solidFill>
                <a:schemeClr val="tx2"/>
              </a:solidFill>
            </a:endParaRPr>
          </a:p>
        </p:txBody>
      </p:sp>
    </p:spTree>
    <p:extLst>
      <p:ext uri="{BB962C8B-B14F-4D97-AF65-F5344CB8AC3E}">
        <p14:creationId xmlns:p14="http://schemas.microsoft.com/office/powerpoint/2010/main" val="22069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1442301"/>
            <a:ext cx="3195685" cy="470898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rgbClr val="7030A0"/>
                </a:solidFill>
              </a:rPr>
              <a:t>MÉTODOS ADICIONALES:</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El método limpiar() nos permite vaciar los campos de escritura en la interfaz.</a:t>
            </a:r>
          </a:p>
          <a:p>
            <a:pPr marL="342900" indent="-342900" algn="just">
              <a:buFont typeface="Arial" panose="020B0604020202020204" pitchFamily="34" charset="0"/>
              <a:buChar char="•"/>
            </a:pPr>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tx2"/>
                </a:solidFill>
              </a:rPr>
              <a:t>El método cargarTabla() nos facilita la visualización de la tabla si está o no conectada al servidor, añadiendo por fila cada valor de las columnas que tenemos en nuestra base.</a:t>
            </a:r>
          </a:p>
        </p:txBody>
      </p:sp>
      <p:pic>
        <p:nvPicPr>
          <p:cNvPr id="5" name="Imagen 4">
            <a:extLst>
              <a:ext uri="{FF2B5EF4-FFF2-40B4-BE49-F238E27FC236}">
                <a16:creationId xmlns:a16="http://schemas.microsoft.com/office/drawing/2014/main" id="{469E7263-5B61-AF2B-1F36-D0F48B318320}"/>
              </a:ext>
            </a:extLst>
          </p:cNvPr>
          <p:cNvPicPr>
            <a:picLocks noChangeAspect="1"/>
          </p:cNvPicPr>
          <p:nvPr/>
        </p:nvPicPr>
        <p:blipFill rotWithShape="1">
          <a:blip r:embed="rId2"/>
          <a:srcRect l="16392" t="15085" r="37139" b="11382"/>
          <a:stretch/>
        </p:blipFill>
        <p:spPr>
          <a:xfrm>
            <a:off x="5439265" y="1303802"/>
            <a:ext cx="5665510" cy="5042794"/>
          </a:xfrm>
          <a:prstGeom prst="rect">
            <a:avLst/>
          </a:prstGeom>
        </p:spPr>
      </p:pic>
    </p:spTree>
    <p:extLst>
      <p:ext uri="{BB962C8B-B14F-4D97-AF65-F5344CB8AC3E}">
        <p14:creationId xmlns:p14="http://schemas.microsoft.com/office/powerpoint/2010/main" val="39532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4431983"/>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INTRODUCCIÓN</a:t>
            </a:r>
          </a:p>
          <a:p>
            <a:pPr algn="ctr"/>
            <a:endParaRPr lang="es-ES" b="1" dirty="0">
              <a:solidFill>
                <a:schemeClr val="bg2">
                  <a:lumMod val="75000"/>
                </a:schemeClr>
              </a:solidFill>
            </a:endParaRPr>
          </a:p>
          <a:p>
            <a:pPr algn="just"/>
            <a:endParaRPr lang="es-ES" sz="2000" b="1" dirty="0">
              <a:solidFill>
                <a:schemeClr val="bg2">
                  <a:lumMod val="75000"/>
                </a:schemeClr>
              </a:solidFill>
            </a:endParaRPr>
          </a:p>
          <a:p>
            <a:pPr algn="just"/>
            <a:r>
              <a:rPr lang="es-ES" sz="2000" b="1" dirty="0">
                <a:solidFill>
                  <a:schemeClr val="bg2">
                    <a:lumMod val="75000"/>
                  </a:schemeClr>
                </a:solidFill>
                <a:effectLst>
                  <a:outerShdw blurRad="38100" dist="38100" dir="2700000" algn="tl">
                    <a:srgbClr val="000000">
                      <a:alpha val="43137"/>
                    </a:srgbClr>
                  </a:outerShdw>
                </a:effectLst>
              </a:rPr>
              <a:t>En la siguiente presentación, se mostrarán una serie de pasos para poder implementar un sistema de gestión de bases de datos MySQL, el cual emplea SQL (lenguaje para operar con bases de datos) en Java, empleando la plataforma de NetBeans, además de la aplicación XAMMP para levantar el servidor MySQL.</a:t>
            </a:r>
          </a:p>
          <a:p>
            <a:pPr algn="just"/>
            <a:endParaRPr lang="es-ES" sz="2000" b="1" dirty="0">
              <a:solidFill>
                <a:schemeClr val="bg2">
                  <a:lumMod val="75000"/>
                </a:schemeClr>
              </a:solidFill>
              <a:effectLst>
                <a:outerShdw blurRad="38100" dist="38100" dir="2700000" algn="tl">
                  <a:srgbClr val="000000">
                    <a:alpha val="43137"/>
                  </a:srgbClr>
                </a:outerShdw>
              </a:effectLst>
            </a:endParaRPr>
          </a:p>
          <a:p>
            <a:pPr algn="just"/>
            <a:r>
              <a:rPr lang="es-ES" sz="2000" b="1" dirty="0">
                <a:solidFill>
                  <a:schemeClr val="bg2">
                    <a:lumMod val="75000"/>
                  </a:schemeClr>
                </a:solidFill>
                <a:effectLst>
                  <a:outerShdw blurRad="38100" dist="38100" dir="2700000" algn="tl">
                    <a:srgbClr val="000000">
                      <a:alpha val="43137"/>
                    </a:srgbClr>
                  </a:outerShdw>
                </a:effectLst>
              </a:rPr>
              <a:t>Adicionalmente, como requerimiento se emplea una librería nueva, llamada JDBC, la cual es el estándar de conectividad de bases de datos de Java, proporcionando así un mecanismo que hace posible que los programas Java se conecten a las bases de datos.</a:t>
            </a:r>
          </a:p>
          <a:p>
            <a:pPr algn="just"/>
            <a:endParaRPr lang="es-ES" b="1" dirty="0">
              <a:solidFill>
                <a:schemeClr val="tx1"/>
              </a:solidFill>
            </a:endParaRPr>
          </a:p>
          <a:p>
            <a:pPr algn="just"/>
            <a:endParaRPr lang="es-ES" b="1" dirty="0">
              <a:solidFill>
                <a:schemeClr val="tx1"/>
              </a:solidFill>
            </a:endParaRPr>
          </a:p>
        </p:txBody>
      </p:sp>
    </p:spTree>
    <p:extLst>
      <p:ext uri="{BB962C8B-B14F-4D97-AF65-F5344CB8AC3E}">
        <p14:creationId xmlns:p14="http://schemas.microsoft.com/office/powerpoint/2010/main" val="526844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2894030" y="1508288"/>
            <a:ext cx="6664749" cy="83099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400" b="1" dirty="0">
                <a:solidFill>
                  <a:schemeClr val="bg2"/>
                </a:solidFill>
              </a:rPr>
              <a:t>Para ver el código completo y a detalle, pulsa en el muñeco:</a:t>
            </a:r>
          </a:p>
        </p:txBody>
      </p:sp>
      <p:pic>
        <p:nvPicPr>
          <p:cNvPr id="2050" name="Picture 2" descr="Join GitHub · GitHub">
            <a:hlinkClick r:id="rId2"/>
            <a:extLst>
              <a:ext uri="{FF2B5EF4-FFF2-40B4-BE49-F238E27FC236}">
                <a16:creationId xmlns:a16="http://schemas.microsoft.com/office/drawing/2014/main" id="{CA9ABD4A-7C74-6EA1-DDB8-652496CCFB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94030" y="2603236"/>
            <a:ext cx="6694781" cy="351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81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775408"/>
            <a:ext cx="3789574" cy="163121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Una vez instalada la aplicación XAMMP, activaremos el servicio MySQL. Por defecto, el puerto que utiliza es el 3306. Número que nos será útil más adelante.</a:t>
            </a:r>
          </a:p>
        </p:txBody>
      </p:sp>
      <p:pic>
        <p:nvPicPr>
          <p:cNvPr id="3" name="Imagen 2">
            <a:extLst>
              <a:ext uri="{FF2B5EF4-FFF2-40B4-BE49-F238E27FC236}">
                <a16:creationId xmlns:a16="http://schemas.microsoft.com/office/drawing/2014/main" id="{059DED45-D8B5-7E4D-3FD8-4CBE4B7C144C}"/>
              </a:ext>
            </a:extLst>
          </p:cNvPr>
          <p:cNvPicPr>
            <a:picLocks noChangeAspect="1"/>
          </p:cNvPicPr>
          <p:nvPr/>
        </p:nvPicPr>
        <p:blipFill>
          <a:blip r:embed="rId2"/>
          <a:stretch>
            <a:fillRect/>
          </a:stretch>
        </p:blipFill>
        <p:spPr>
          <a:xfrm>
            <a:off x="5532346" y="1889319"/>
            <a:ext cx="5686363" cy="3648928"/>
          </a:xfrm>
          <a:prstGeom prst="rect">
            <a:avLst/>
          </a:prstGeom>
        </p:spPr>
      </p:pic>
    </p:spTree>
    <p:extLst>
      <p:ext uri="{BB962C8B-B14F-4D97-AF65-F5344CB8AC3E}">
        <p14:creationId xmlns:p14="http://schemas.microsoft.com/office/powerpoint/2010/main" val="309678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775408"/>
            <a:ext cx="4873656" cy="163121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Entrando en el nagevador, escribiendo “localhost”, y pulsando en  “</a:t>
            </a:r>
            <a:r>
              <a:rPr lang="es-ES" sz="2000" b="1" dirty="0" err="1">
                <a:solidFill>
                  <a:schemeClr val="bg2">
                    <a:lumMod val="75000"/>
                  </a:schemeClr>
                </a:solidFill>
              </a:rPr>
              <a:t>phpMyAdmin</a:t>
            </a:r>
            <a:r>
              <a:rPr lang="es-ES" sz="2000" b="1" dirty="0">
                <a:solidFill>
                  <a:schemeClr val="bg2">
                    <a:lumMod val="75000"/>
                  </a:schemeClr>
                </a:solidFill>
              </a:rPr>
              <a:t>”, entramos al interfaz que nos permite crear una base de datos la cual llamaremos “alumnado”.</a:t>
            </a:r>
          </a:p>
        </p:txBody>
      </p:sp>
      <p:pic>
        <p:nvPicPr>
          <p:cNvPr id="6" name="Imagen 5">
            <a:extLst>
              <a:ext uri="{FF2B5EF4-FFF2-40B4-BE49-F238E27FC236}">
                <a16:creationId xmlns:a16="http://schemas.microsoft.com/office/drawing/2014/main" id="{71DD19F3-8E8A-A294-E88C-571B8220DFF8}"/>
              </a:ext>
            </a:extLst>
          </p:cNvPr>
          <p:cNvPicPr>
            <a:picLocks noChangeAspect="1"/>
          </p:cNvPicPr>
          <p:nvPr/>
        </p:nvPicPr>
        <p:blipFill rotWithShape="1">
          <a:blip r:embed="rId2"/>
          <a:srcRect l="-1" r="62042"/>
          <a:stretch/>
        </p:blipFill>
        <p:spPr>
          <a:xfrm>
            <a:off x="6837577" y="1541058"/>
            <a:ext cx="3526146" cy="4099915"/>
          </a:xfrm>
          <a:prstGeom prst="rect">
            <a:avLst/>
          </a:prstGeom>
        </p:spPr>
      </p:pic>
    </p:spTree>
    <p:extLst>
      <p:ext uri="{BB962C8B-B14F-4D97-AF65-F5344CB8AC3E}">
        <p14:creationId xmlns:p14="http://schemas.microsoft.com/office/powerpoint/2010/main" val="1926625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275787"/>
            <a:ext cx="3252246" cy="286232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Antes de pasar a la aplicación, creamos nuestra tabla por medio de la interfaz de </a:t>
            </a:r>
            <a:r>
              <a:rPr lang="es-ES" sz="2000" b="1" dirty="0" err="1">
                <a:solidFill>
                  <a:schemeClr val="bg2">
                    <a:lumMod val="75000"/>
                  </a:schemeClr>
                </a:solidFill>
              </a:rPr>
              <a:t>phpMyAdmin</a:t>
            </a:r>
            <a:r>
              <a:rPr lang="es-ES" sz="2000" b="1" dirty="0">
                <a:solidFill>
                  <a:schemeClr val="bg2">
                    <a:lumMod val="75000"/>
                  </a:schemeClr>
                </a:solidFill>
              </a:rPr>
              <a:t> en la base “alumnado”. En este caso nuestra tabla se llamará “dam1”, con 5 variables, asignando el NIF como clave primaria.</a:t>
            </a:r>
          </a:p>
        </p:txBody>
      </p:sp>
      <p:pic>
        <p:nvPicPr>
          <p:cNvPr id="6" name="Imagen 5">
            <a:extLst>
              <a:ext uri="{FF2B5EF4-FFF2-40B4-BE49-F238E27FC236}">
                <a16:creationId xmlns:a16="http://schemas.microsoft.com/office/drawing/2014/main" id="{03E8042F-F0B2-E131-B683-1E0CB3F6414C}"/>
              </a:ext>
            </a:extLst>
          </p:cNvPr>
          <p:cNvPicPr>
            <a:picLocks noChangeAspect="1"/>
          </p:cNvPicPr>
          <p:nvPr/>
        </p:nvPicPr>
        <p:blipFill rotWithShape="1">
          <a:blip r:embed="rId2"/>
          <a:srcRect t="7480" r="29175" b="29210"/>
          <a:stretch/>
        </p:blipFill>
        <p:spPr>
          <a:xfrm>
            <a:off x="5149139" y="2275786"/>
            <a:ext cx="6455257" cy="3245821"/>
          </a:xfrm>
          <a:prstGeom prst="rect">
            <a:avLst/>
          </a:prstGeom>
        </p:spPr>
      </p:pic>
    </p:spTree>
    <p:extLst>
      <p:ext uri="{BB962C8B-B14F-4D97-AF65-F5344CB8AC3E}">
        <p14:creationId xmlns:p14="http://schemas.microsoft.com/office/powerpoint/2010/main" val="3910428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564851" y="2775408"/>
            <a:ext cx="4873656" cy="224676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Por otro lado, descargamos el conector de MySQL que nos permita conectar con Java. Este JAR podemos descargarlo en la pagina de MySQL Server, llamado “JDBC </a:t>
            </a:r>
            <a:r>
              <a:rPr lang="es-ES" sz="2000" b="1" dirty="0" err="1">
                <a:solidFill>
                  <a:schemeClr val="bg2">
                    <a:lumMod val="75000"/>
                  </a:schemeClr>
                </a:solidFill>
              </a:rPr>
              <a:t>For</a:t>
            </a:r>
            <a:r>
              <a:rPr lang="es-ES" sz="2000" b="1" dirty="0">
                <a:solidFill>
                  <a:schemeClr val="bg2">
                    <a:lumMod val="75000"/>
                  </a:schemeClr>
                </a:solidFill>
              </a:rPr>
              <a:t> MySQL”, y una vez descargado, agregarlo a la librería de nuestro proyecto e importarla.</a:t>
            </a:r>
          </a:p>
        </p:txBody>
      </p:sp>
      <p:pic>
        <p:nvPicPr>
          <p:cNvPr id="3" name="Imagen 2">
            <a:extLst>
              <a:ext uri="{FF2B5EF4-FFF2-40B4-BE49-F238E27FC236}">
                <a16:creationId xmlns:a16="http://schemas.microsoft.com/office/drawing/2014/main" id="{D66D486B-E2E4-6859-BAD3-CAC120CD1599}"/>
              </a:ext>
            </a:extLst>
          </p:cNvPr>
          <p:cNvPicPr>
            <a:picLocks noChangeAspect="1"/>
          </p:cNvPicPr>
          <p:nvPr/>
        </p:nvPicPr>
        <p:blipFill rotWithShape="1">
          <a:blip r:embed="rId2"/>
          <a:srcRect r="37917"/>
          <a:stretch/>
        </p:blipFill>
        <p:spPr>
          <a:xfrm>
            <a:off x="6720997" y="1769796"/>
            <a:ext cx="4166962" cy="4257991"/>
          </a:xfrm>
          <a:prstGeom prst="rect">
            <a:avLst/>
          </a:prstGeom>
        </p:spPr>
      </p:pic>
    </p:spTree>
    <p:extLst>
      <p:ext uri="{BB962C8B-B14F-4D97-AF65-F5344CB8AC3E}">
        <p14:creationId xmlns:p14="http://schemas.microsoft.com/office/powerpoint/2010/main" val="3058346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423449" y="1517362"/>
            <a:ext cx="3167405" cy="44012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Una vez importada la librería, creamos la clase “Conexión“. En esta el método conectar, el cual tiene las siguientes características:</a:t>
            </a:r>
          </a:p>
          <a:p>
            <a:pPr algn="just"/>
            <a:endParaRPr lang="es-ES" sz="2000" b="1" dirty="0">
              <a:solidFill>
                <a:schemeClr val="bg2">
                  <a:lumMod val="75000"/>
                </a:schemeClr>
              </a:solidFill>
            </a:endParaRPr>
          </a:p>
          <a:p>
            <a:pPr marL="342900" indent="-342900" algn="just">
              <a:buFont typeface="Arial" panose="020B0604020202020204" pitchFamily="34" charset="0"/>
              <a:buChar char="•"/>
            </a:pPr>
            <a:r>
              <a:rPr lang="es-ES" sz="2000" b="1" dirty="0">
                <a:solidFill>
                  <a:schemeClr val="bg2">
                    <a:lumMod val="75000"/>
                  </a:schemeClr>
                </a:solidFill>
              </a:rPr>
              <a:t>Clase </a:t>
            </a:r>
            <a:r>
              <a:rPr lang="es-ES" sz="2000" b="1" dirty="0" err="1">
                <a:solidFill>
                  <a:schemeClr val="bg2">
                    <a:lumMod val="75000"/>
                  </a:schemeClr>
                </a:solidFill>
              </a:rPr>
              <a:t>DriverManager</a:t>
            </a:r>
            <a:r>
              <a:rPr lang="es-ES" sz="2000" b="1" dirty="0">
                <a:solidFill>
                  <a:schemeClr val="bg2">
                    <a:lumMod val="75000"/>
                  </a:schemeClr>
                </a:solidFill>
              </a:rPr>
              <a:t>: gestiona el JDBC, y su método </a:t>
            </a:r>
            <a:r>
              <a:rPr lang="es-ES" sz="2000" b="1" dirty="0" err="1">
                <a:solidFill>
                  <a:schemeClr val="bg2">
                    <a:lumMod val="75000"/>
                  </a:schemeClr>
                </a:solidFill>
              </a:rPr>
              <a:t>getConnection</a:t>
            </a:r>
            <a:r>
              <a:rPr lang="es-ES" sz="2000" b="1" dirty="0">
                <a:solidFill>
                  <a:schemeClr val="bg2">
                    <a:lumMod val="75000"/>
                  </a:schemeClr>
                </a:solidFill>
              </a:rPr>
              <a:t>() que establece la conexión con la base de datos.</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B8DB7F99-852E-3A57-23C3-AEB58E356448}"/>
              </a:ext>
            </a:extLst>
          </p:cNvPr>
          <p:cNvPicPr>
            <a:picLocks noChangeAspect="1"/>
          </p:cNvPicPr>
          <p:nvPr/>
        </p:nvPicPr>
        <p:blipFill rotWithShape="1">
          <a:blip r:embed="rId2"/>
          <a:srcRect t="15086" r="32423" b="15464"/>
          <a:stretch/>
        </p:blipFill>
        <p:spPr>
          <a:xfrm>
            <a:off x="5015060" y="1517362"/>
            <a:ext cx="6975835" cy="4032628"/>
          </a:xfrm>
          <a:prstGeom prst="rect">
            <a:avLst/>
          </a:prstGeom>
        </p:spPr>
      </p:pic>
    </p:spTree>
    <p:extLst>
      <p:ext uri="{BB962C8B-B14F-4D97-AF65-F5344CB8AC3E}">
        <p14:creationId xmlns:p14="http://schemas.microsoft.com/office/powerpoint/2010/main" val="223302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423449" y="1517362"/>
            <a:ext cx="3167405" cy="378565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Cabe destacar que el método </a:t>
            </a:r>
            <a:r>
              <a:rPr lang="es-ES" sz="2000" b="1" dirty="0" err="1">
                <a:solidFill>
                  <a:schemeClr val="bg2">
                    <a:lumMod val="75000"/>
                  </a:schemeClr>
                </a:solidFill>
              </a:rPr>
              <a:t>getConnection</a:t>
            </a:r>
            <a:r>
              <a:rPr lang="es-ES" sz="2000" b="1" dirty="0">
                <a:solidFill>
                  <a:schemeClr val="bg2">
                    <a:lumMod val="75000"/>
                  </a:schemeClr>
                </a:solidFill>
              </a:rPr>
              <a:t>() requiere de un </a:t>
            </a:r>
            <a:r>
              <a:rPr lang="es-ES" sz="2000" b="1" dirty="0" err="1">
                <a:solidFill>
                  <a:schemeClr val="bg2">
                    <a:lumMod val="75000"/>
                  </a:schemeClr>
                </a:solidFill>
              </a:rPr>
              <a:t>String</a:t>
            </a:r>
            <a:r>
              <a:rPr lang="es-ES" sz="2000" b="1" dirty="0">
                <a:solidFill>
                  <a:schemeClr val="bg2">
                    <a:lumMod val="75000"/>
                  </a:schemeClr>
                </a:solidFill>
              </a:rPr>
              <a:t>, el cual contiene la dirección del puerto en donde está conectado el servidor (de allí el 3306 de la primera diapositiva), el usuario el cual es el predeterminado (</a:t>
            </a:r>
            <a:r>
              <a:rPr lang="es-ES" sz="2000" b="1" dirty="0" err="1">
                <a:solidFill>
                  <a:schemeClr val="bg2">
                    <a:lumMod val="75000"/>
                  </a:schemeClr>
                </a:solidFill>
              </a:rPr>
              <a:t>root</a:t>
            </a:r>
            <a:r>
              <a:rPr lang="es-ES" sz="2000" b="1" dirty="0">
                <a:solidFill>
                  <a:schemeClr val="bg2">
                    <a:lumMod val="75000"/>
                  </a:schemeClr>
                </a:solidFill>
              </a:rPr>
              <a:t>) y este no tiene contraseña.</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B8DB7F99-852E-3A57-23C3-AEB58E356448}"/>
              </a:ext>
            </a:extLst>
          </p:cNvPr>
          <p:cNvPicPr>
            <a:picLocks noChangeAspect="1"/>
          </p:cNvPicPr>
          <p:nvPr/>
        </p:nvPicPr>
        <p:blipFill rotWithShape="1">
          <a:blip r:embed="rId2"/>
          <a:srcRect t="15086" r="32423" b="15464"/>
          <a:stretch/>
        </p:blipFill>
        <p:spPr>
          <a:xfrm>
            <a:off x="5015060" y="1517362"/>
            <a:ext cx="6975835" cy="4032628"/>
          </a:xfrm>
          <a:prstGeom prst="rect">
            <a:avLst/>
          </a:prstGeom>
        </p:spPr>
      </p:pic>
    </p:spTree>
    <p:extLst>
      <p:ext uri="{BB962C8B-B14F-4D97-AF65-F5344CB8AC3E}">
        <p14:creationId xmlns:p14="http://schemas.microsoft.com/office/powerpoint/2010/main" val="2991370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D030151-3FFF-E187-5C8E-363264E2DAB7}"/>
              </a:ext>
            </a:extLst>
          </p:cNvPr>
          <p:cNvSpPr txBox="1"/>
          <p:nvPr/>
        </p:nvSpPr>
        <p:spPr>
          <a:xfrm>
            <a:off x="1564851" y="511404"/>
            <a:ext cx="9323108" cy="523220"/>
          </a:xfrm>
          <a:prstGeom prst="rect">
            <a:avLst/>
          </a:prstGeom>
          <a:no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ES" sz="2800" b="1" u="sng" dirty="0">
                <a:solidFill>
                  <a:schemeClr val="bg2">
                    <a:lumMod val="75000"/>
                  </a:schemeClr>
                </a:solidFill>
                <a:effectLst>
                  <a:outerShdw blurRad="38100" dist="38100" dir="2700000" algn="tl">
                    <a:srgbClr val="000000">
                      <a:alpha val="43137"/>
                    </a:srgbClr>
                  </a:outerShdw>
                </a:effectLst>
              </a:rPr>
              <a:t>SQL EN JAVA</a:t>
            </a:r>
            <a:endParaRPr lang="es-ES" sz="2000" b="1" dirty="0">
              <a:solidFill>
                <a:schemeClr val="bg2">
                  <a:lumMod val="75000"/>
                </a:schemeClr>
              </a:solidFill>
            </a:endParaRPr>
          </a:p>
        </p:txBody>
      </p:sp>
      <p:sp>
        <p:nvSpPr>
          <p:cNvPr id="2" name="CuadroTexto 1">
            <a:extLst>
              <a:ext uri="{FF2B5EF4-FFF2-40B4-BE49-F238E27FC236}">
                <a16:creationId xmlns:a16="http://schemas.microsoft.com/office/drawing/2014/main" id="{BEA0A0EE-9CEA-3600-BFA9-6C612511AB73}"/>
              </a:ext>
            </a:extLst>
          </p:cNvPr>
          <p:cNvSpPr txBox="1"/>
          <p:nvPr/>
        </p:nvSpPr>
        <p:spPr>
          <a:xfrm>
            <a:off x="1423449" y="1517362"/>
            <a:ext cx="3167405" cy="44012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 sz="2000" b="1" dirty="0">
                <a:solidFill>
                  <a:schemeClr val="bg2">
                    <a:lumMod val="75000"/>
                  </a:schemeClr>
                </a:solidFill>
              </a:rPr>
              <a:t>Finalmente, para controlar los errores de este método empleamos try/catch con las excepciones que puede traer SQL, además de guardar el resultado en una variable tipo </a:t>
            </a:r>
            <a:r>
              <a:rPr lang="es-ES" sz="2000" b="1" dirty="0" err="1">
                <a:solidFill>
                  <a:schemeClr val="bg2">
                    <a:lumMod val="75000"/>
                  </a:schemeClr>
                </a:solidFill>
              </a:rPr>
              <a:t>Connection</a:t>
            </a:r>
            <a:r>
              <a:rPr lang="es-ES" sz="2000" b="1" dirty="0">
                <a:solidFill>
                  <a:schemeClr val="bg2">
                    <a:lumMod val="75000"/>
                  </a:schemeClr>
                </a:solidFill>
              </a:rPr>
              <a:t>, otorgada por la librería.</a:t>
            </a:r>
          </a:p>
          <a:p>
            <a:pPr algn="just"/>
            <a:endParaRPr lang="es-ES" sz="2000" b="1" dirty="0">
              <a:solidFill>
                <a:schemeClr val="bg2">
                  <a:lumMod val="75000"/>
                </a:schemeClr>
              </a:solidFill>
            </a:endParaRPr>
          </a:p>
          <a:p>
            <a:pPr algn="just"/>
            <a:r>
              <a:rPr lang="es-ES" sz="2000" b="1" dirty="0">
                <a:solidFill>
                  <a:schemeClr val="bg2">
                    <a:lumMod val="75000"/>
                  </a:schemeClr>
                </a:solidFill>
              </a:rPr>
              <a:t>En el caso de desconectar, usamos el método </a:t>
            </a:r>
            <a:r>
              <a:rPr lang="es-ES" sz="2000" b="1" dirty="0" err="1">
                <a:solidFill>
                  <a:schemeClr val="bg2">
                    <a:lumMod val="75000"/>
                  </a:schemeClr>
                </a:solidFill>
              </a:rPr>
              <a:t>close</a:t>
            </a:r>
            <a:r>
              <a:rPr lang="es-ES" sz="2000" b="1" dirty="0">
                <a:solidFill>
                  <a:schemeClr val="bg2">
                    <a:lumMod val="75000"/>
                  </a:schemeClr>
                </a:solidFill>
              </a:rPr>
              <a:t>(), que desconecta del servidor.</a:t>
            </a:r>
          </a:p>
          <a:p>
            <a:pPr marL="342900" indent="-342900" algn="just">
              <a:buFont typeface="Arial" panose="020B0604020202020204" pitchFamily="34" charset="0"/>
              <a:buChar char="•"/>
            </a:pPr>
            <a:endParaRPr lang="es-ES" sz="2000" b="1" dirty="0">
              <a:solidFill>
                <a:schemeClr val="bg2">
                  <a:lumMod val="75000"/>
                </a:schemeClr>
              </a:solidFill>
            </a:endParaRPr>
          </a:p>
        </p:txBody>
      </p:sp>
      <p:pic>
        <p:nvPicPr>
          <p:cNvPr id="6" name="Imagen 5">
            <a:extLst>
              <a:ext uri="{FF2B5EF4-FFF2-40B4-BE49-F238E27FC236}">
                <a16:creationId xmlns:a16="http://schemas.microsoft.com/office/drawing/2014/main" id="{B8DB7F99-852E-3A57-23C3-AEB58E356448}"/>
              </a:ext>
            </a:extLst>
          </p:cNvPr>
          <p:cNvPicPr>
            <a:picLocks noChangeAspect="1"/>
          </p:cNvPicPr>
          <p:nvPr/>
        </p:nvPicPr>
        <p:blipFill rotWithShape="1">
          <a:blip r:embed="rId2"/>
          <a:srcRect t="15086" r="32423" b="15464"/>
          <a:stretch/>
        </p:blipFill>
        <p:spPr>
          <a:xfrm>
            <a:off x="5015060" y="1517362"/>
            <a:ext cx="6975835" cy="4032628"/>
          </a:xfrm>
          <a:prstGeom prst="rect">
            <a:avLst/>
          </a:prstGeom>
        </p:spPr>
      </p:pic>
    </p:spTree>
    <p:extLst>
      <p:ext uri="{BB962C8B-B14F-4D97-AF65-F5344CB8AC3E}">
        <p14:creationId xmlns:p14="http://schemas.microsoft.com/office/powerpoint/2010/main" val="4242055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Circuito</Template>
  <TotalTime>175</TotalTime>
  <Words>1027</Words>
  <Application>Microsoft Office PowerPoint</Application>
  <PresentationFormat>Panorámica</PresentationFormat>
  <Paragraphs>75</Paragraphs>
  <Slides>20</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20</vt:i4>
      </vt:variant>
    </vt:vector>
  </HeadingPairs>
  <TitlesOfParts>
    <vt:vector size="23" baseType="lpstr">
      <vt:lpstr>Arial</vt:lpstr>
      <vt:lpstr>Tw Cen MT</vt:lpstr>
      <vt:lpstr>Circuito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Gabriel Perez Pereira</dc:creator>
  <cp:lastModifiedBy>Gabriel Perez Pereira</cp:lastModifiedBy>
  <cp:revision>4</cp:revision>
  <dcterms:created xsi:type="dcterms:W3CDTF">2023-05-13T08:59:01Z</dcterms:created>
  <dcterms:modified xsi:type="dcterms:W3CDTF">2023-05-13T11:54:55Z</dcterms:modified>
</cp:coreProperties>
</file>